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2" r:id="rId26"/>
    <p:sldId id="257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D0A3"/>
    <a:srgbClr val="CB9B46"/>
    <a:srgbClr val="9B6B56"/>
    <a:srgbClr val="E5CA9A"/>
    <a:srgbClr val="E0C593"/>
    <a:srgbClr val="CFB479"/>
    <a:srgbClr val="EBD0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0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FA94A4-4E5C-480B-9785-B2B342DC42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E488573-625F-4C89-81D3-889E84F37E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FE47E7-CCED-4068-8540-10DBB29F4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2587AD-7DDD-4C34-B11F-B64F002FB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EE6437-399F-4C9B-8814-968DBB1F4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041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199CC1-4BB6-4676-B250-6ACC3CEF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CE6D1A9-9124-4239-9642-BD5A722A0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4CB995-A106-4587-A973-5794D3616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76FC6A-25CE-4186-9019-134CB02B8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10DA68-52C7-4E3D-829C-6B0338182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3570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62585F5-CF9D-4A9C-804B-776773E275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ACADCB3-5F91-4D26-AF3D-7B66C96D7B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963E32-3F34-422B-9E09-E07E21357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71948F-6AB0-47B5-AA36-CF35090BF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D89C5A-A31A-4007-8D2E-114AB6FC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076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AD3991-FE02-45BF-A5DC-0E4D94281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F1DC8C-8196-4A8A-8922-496533865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F97A60-55DC-4205-A51B-B74700C2A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87EBEF-26D3-4843-A2FD-7BAA2B3BB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9B7851-D63F-4F28-946E-726ED0FBC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1216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8C479A-C5B8-4373-BF4C-5FEA37E73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D5572-A59E-47EB-BB64-1A2BE00AA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D26C70-4974-4F8D-B876-903184383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DF6ADD-E375-4197-8485-DFA548159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36792E-425F-4A0A-84A5-91C3D7BDD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170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5169B6-F574-4C72-92B6-D8C8271A1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4B4D64-F63B-446E-8129-7137FB57C4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6629FD-4EA5-4FA1-B732-0811B7754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AF432C-2F65-4A1E-8386-57651B977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89ECAAD-EE66-49D6-9398-5822D4CFF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7C965A-7BB8-4C71-98B7-9E9A5765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198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48D1FC-60F1-4DDE-9076-1B42C14EE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BED6FF-5536-4688-950A-4F016D18B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A662C33-3EEE-4350-AF47-6A518C70B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81C0865-A02C-4195-A441-DB02FBC7E1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6595C24-4A57-4CEA-B2D7-AD3B99E87F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DA51AA7-9922-4A7F-B01C-666C8088F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1458B01-C21B-4E04-94BC-7894AEAD5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55D9802-F0D9-4C20-AEC7-1C346236E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920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724EB-5BE6-4BDC-AFFF-BA331854A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88D0DA1-F2BE-457A-9119-0DB6E934A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FAE9E56-109C-4CE4-849A-69AE46001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1B00321-E460-4DCA-A190-0D6FCE414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28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B00B6B-3E89-4ABE-9F5E-495E2A794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BEA7AEF-C80D-4E48-9D78-1D38F273F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24BF96E-183A-4E2B-80CC-66CB536F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4265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51FCBE-C8EB-4034-9F0D-A26830E4A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62C4AC-AD35-4404-9708-04A3731C9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91BF3F4-B8DA-48B8-8DD0-0147E5AD45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EAFA21-35E5-41B1-A0C5-398C76481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A3D7DD-CB26-4D1B-9004-796B0F420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D28285F-6247-471C-9F1A-05BA366D6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257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9413BE-57FB-4498-B46C-B5CD8A91B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A444940-1842-484B-9FF1-151DF649EA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BA01A2-2939-40C9-95CF-91F94FED01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B97564-6AFA-4F4E-970D-5E591F54D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1A561E-6501-45B6-80AF-5FD99360C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4781B1-5BE5-44CD-9077-0B6D5EC8A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3367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BD0A4"/>
            </a:gs>
            <a:gs pos="100000">
              <a:srgbClr val="CFB479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9DD2AD3-A642-41E1-841D-3CBBA688C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17B936-2A34-45E4-9615-4E4D6A551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447E94-6732-44C7-B448-F1B08C220F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8202A-4630-4A76-9949-E104EC2C9D70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65A57D-708F-4831-8D70-4BE4C1FE1E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61960F-9B53-4AC1-93D6-910030D7F9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C50B2-5073-48DD-8B53-4FF065C61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86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ibaotu.com/ppt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B586298-CCF2-4AAC-AECF-6DDF4D2978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64CF6E1-0DDE-45F6-B678-158534E2544A}"/>
              </a:ext>
            </a:extLst>
          </p:cNvPr>
          <p:cNvSpPr txBox="1"/>
          <p:nvPr/>
        </p:nvSpPr>
        <p:spPr>
          <a:xfrm>
            <a:off x="219047" y="3763712"/>
            <a:ext cx="6759671" cy="1374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altLang="zh-CN" sz="7200" dirty="0" err="1">
                <a:latin typeface="UTM ThuPhap Thien An" panose="02040603050506020204" pitchFamily="18" charset="0"/>
                <a:ea typeface="叶根友特楷简体" panose="02010601030101010101" pitchFamily="2" charset="-122"/>
              </a:rPr>
              <a:t>Văn</a:t>
            </a:r>
            <a:r>
              <a:rPr lang="en-US" altLang="zh-CN" sz="7200" dirty="0">
                <a:latin typeface="UTM ThuPhap Thien An" panose="02040603050506020204" pitchFamily="18" charset="0"/>
                <a:ea typeface="叶根友特楷简体" panose="02010601030101010101" pitchFamily="2" charset="-122"/>
              </a:rPr>
              <a:t> </a:t>
            </a:r>
            <a:r>
              <a:rPr lang="en-US" altLang="zh-CN" sz="7200" dirty="0" err="1">
                <a:latin typeface="UTM ThuPhap Thien An" panose="02040603050506020204" pitchFamily="18" charset="0"/>
                <a:ea typeface="叶根友特楷简体" panose="02010601030101010101" pitchFamily="2" charset="-122"/>
              </a:rPr>
              <a:t>học</a:t>
            </a:r>
            <a:r>
              <a:rPr lang="en-US" altLang="zh-CN" sz="7200" dirty="0">
                <a:latin typeface="UTM ThuPhap Thien An" panose="02040603050506020204" pitchFamily="18" charset="0"/>
                <a:ea typeface="叶根友特楷简体" panose="02010601030101010101" pitchFamily="2" charset="-122"/>
              </a:rPr>
              <a:t> </a:t>
            </a:r>
            <a:r>
              <a:rPr lang="en-US" altLang="zh-CN" sz="7200" dirty="0" err="1">
                <a:latin typeface="UTM ThuPhap Thien An" panose="02040603050506020204" pitchFamily="18" charset="0"/>
                <a:ea typeface="叶根友特楷简体" panose="02010601030101010101" pitchFamily="2" charset="-122"/>
              </a:rPr>
              <a:t>Việt</a:t>
            </a:r>
            <a:r>
              <a:rPr lang="en-US" altLang="zh-CN" sz="7200" dirty="0">
                <a:latin typeface="UTM ThuPhap Thien An" panose="02040603050506020204" pitchFamily="18" charset="0"/>
                <a:ea typeface="叶根友特楷简体" panose="02010601030101010101" pitchFamily="2" charset="-122"/>
              </a:rPr>
              <a:t> Nam</a:t>
            </a:r>
            <a:endParaRPr lang="zh-CN" altLang="en-US" sz="7200" dirty="0">
              <a:latin typeface="UTM ThuPhap Thien An" panose="02040603050506020204" pitchFamily="18" charset="0"/>
              <a:ea typeface="叶根友特楷简体" panose="02010601030101010101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340EAA1-54AC-4CE3-BCF1-99BE014A09D6}"/>
              </a:ext>
            </a:extLst>
          </p:cNvPr>
          <p:cNvSpPr/>
          <p:nvPr/>
        </p:nvSpPr>
        <p:spPr>
          <a:xfrm>
            <a:off x="1907254" y="1755781"/>
            <a:ext cx="370806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V A N  H O C  V I E T  N A M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79DBC0BF-30FF-484F-A148-19DD9C997E0A}"/>
              </a:ext>
            </a:extLst>
          </p:cNvPr>
          <p:cNvSpPr/>
          <p:nvPr/>
        </p:nvSpPr>
        <p:spPr>
          <a:xfrm>
            <a:off x="1447824" y="1880175"/>
            <a:ext cx="150650" cy="150650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A160ACFF-B41C-4B3F-86C0-63E17DF5856D}"/>
              </a:ext>
            </a:extLst>
          </p:cNvPr>
          <p:cNvSpPr/>
          <p:nvPr/>
        </p:nvSpPr>
        <p:spPr>
          <a:xfrm>
            <a:off x="5884455" y="1880175"/>
            <a:ext cx="150650" cy="150650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C3E9F87D-6C00-4E1C-B6B7-6273FD03838F}"/>
              </a:ext>
            </a:extLst>
          </p:cNvPr>
          <p:cNvSpPr txBox="1"/>
          <p:nvPr/>
        </p:nvSpPr>
        <p:spPr>
          <a:xfrm>
            <a:off x="844816" y="2371023"/>
            <a:ext cx="3070841" cy="13926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lnSpc>
                <a:spcPts val="10000"/>
              </a:lnSpc>
              <a:defRPr sz="7200">
                <a:latin typeface="UTM ThuPhap Thien An" panose="02040603050506020204" pitchFamily="18" charset="0"/>
                <a:ea typeface="叶根友特楷简体" panose="02010601030101010101" pitchFamily="2" charset="-122"/>
              </a:defRPr>
            </a:lvl1pPr>
          </a:lstStyle>
          <a:p>
            <a:r>
              <a:rPr lang="en-US" altLang="zh-CN" dirty="0" err="1"/>
              <a:t>lịch</a:t>
            </a:r>
            <a:r>
              <a:rPr lang="en-US" altLang="zh-CN" dirty="0"/>
              <a:t> </a:t>
            </a:r>
            <a:r>
              <a:rPr lang="en-US" altLang="zh-CN" dirty="0" err="1"/>
              <a:t>sử</a:t>
            </a:r>
            <a:r>
              <a:rPr lang="en-US" altLang="zh-C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78068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B8FBBE-7486-489A-9E7A-B562273A8E3D}"/>
              </a:ext>
            </a:extLst>
          </p:cNvPr>
          <p:cNvSpPr/>
          <p:nvPr/>
        </p:nvSpPr>
        <p:spPr>
          <a:xfrm>
            <a:off x="4387848" y="1093061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汉字的演化路径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276300B3-B215-435F-8F6B-6F09CEB920DE}"/>
              </a:ext>
            </a:extLst>
          </p:cNvPr>
          <p:cNvSpPr/>
          <p:nvPr/>
        </p:nvSpPr>
        <p:spPr>
          <a:xfrm>
            <a:off x="3876268" y="1304584"/>
            <a:ext cx="223284" cy="223284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37BBE60B-FC63-4FFA-AD43-1FAAE34249FE}"/>
              </a:ext>
            </a:extLst>
          </p:cNvPr>
          <p:cNvSpPr/>
          <p:nvPr/>
        </p:nvSpPr>
        <p:spPr>
          <a:xfrm>
            <a:off x="8092464" y="1304584"/>
            <a:ext cx="223284" cy="223284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8134D26B-6A0C-4089-A58B-C4CD28A3F3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4870"/>
              </p:ext>
            </p:extLst>
          </p:nvPr>
        </p:nvGraphicFramePr>
        <p:xfrm>
          <a:off x="2032000" y="2169040"/>
          <a:ext cx="8127999" cy="38702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21254093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72233968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23405996"/>
                    </a:ext>
                  </a:extLst>
                </a:gridCol>
              </a:tblGrid>
              <a:tr h="96756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朝代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9B4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文字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9B4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特点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9B4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7050633"/>
                  </a:ext>
                </a:extLst>
              </a:tr>
              <a:tr h="96756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商朝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C59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甲骨文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C59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象形、表意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C5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253955"/>
                  </a:ext>
                </a:extLst>
              </a:tr>
              <a:tr h="96756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西周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C59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钟鼎文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C59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字数激增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C5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3512525"/>
                  </a:ext>
                </a:extLst>
              </a:tr>
              <a:tr h="96756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战国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C59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</a:t>
                      </a:r>
                      <a:r>
                        <a:rPr lang="en-US" altLang="zh-CN" sz="2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2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小篆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C59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统一文字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B6B5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C5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01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9579006"/>
      </p:ext>
    </p:extLst>
  </p:cSld>
  <p:clrMapOvr>
    <a:masterClrMapping/>
  </p:clrMapOvr>
  <p:transition spd="slow" advClick="0" advTm="3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C0CA119-EB08-4D98-9C98-23F93FBB390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29398" y="1317781"/>
            <a:ext cx="4185932" cy="422243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2C290A8-9DC7-4B08-903C-CAC3E217EFA7}"/>
              </a:ext>
            </a:extLst>
          </p:cNvPr>
          <p:cNvSpPr/>
          <p:nvPr/>
        </p:nvSpPr>
        <p:spPr>
          <a:xfrm>
            <a:off x="1241196" y="2677896"/>
            <a:ext cx="4919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人类历史上关于日食的最早记录出现在我国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夏朝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。它用甲骨文刻在一片龟甲上。我国古代对日食的观察，保持了纪录的连续性。从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世纪开始对于日食的记录，更是一直延续到近代，长达近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年之久。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8C01EE8-F7EA-4C4F-96DA-3429A9D29ADE}"/>
              </a:ext>
            </a:extLst>
          </p:cNvPr>
          <p:cNvSpPr txBox="1"/>
          <p:nvPr/>
        </p:nvSpPr>
        <p:spPr>
          <a:xfrm>
            <a:off x="2454366" y="1722479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日食的记录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B4282D5-3A99-437C-B6F4-4E4AEFAA1D24}"/>
              </a:ext>
            </a:extLst>
          </p:cNvPr>
          <p:cNvCxnSpPr>
            <a:cxnSpLocks/>
          </p:cNvCxnSpPr>
          <p:nvPr/>
        </p:nvCxnSpPr>
        <p:spPr>
          <a:xfrm>
            <a:off x="1096616" y="2524111"/>
            <a:ext cx="5251022" cy="0"/>
          </a:xfrm>
          <a:prstGeom prst="line">
            <a:avLst/>
          </a:prstGeom>
          <a:ln>
            <a:solidFill>
              <a:srgbClr val="9B6B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3133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3000">
        <p15:prstTrans prst="peelOff" invX="1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992A98D-723D-466B-967D-F9AAB667BD16}"/>
              </a:ext>
            </a:extLst>
          </p:cNvPr>
          <p:cNvSpPr/>
          <p:nvPr/>
        </p:nvSpPr>
        <p:spPr>
          <a:xfrm>
            <a:off x="0" y="1233377"/>
            <a:ext cx="12192000" cy="3094074"/>
          </a:xfrm>
          <a:prstGeom prst="rect">
            <a:avLst/>
          </a:prstGeom>
          <a:solidFill>
            <a:srgbClr val="CB9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BEA74F4-1C16-4DE5-8D49-D580B1935B71}"/>
              </a:ext>
            </a:extLst>
          </p:cNvPr>
          <p:cNvSpPr/>
          <p:nvPr/>
        </p:nvSpPr>
        <p:spPr>
          <a:xfrm>
            <a:off x="1387018" y="1875518"/>
            <a:ext cx="9417963" cy="18097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春雨惊春清谷天，夏芒芒夏暑相连</a:t>
            </a:r>
            <a:endParaRPr lang="en-US" altLang="zh-CN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7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秋处露秋寒霜降，冬雪雪冬寒又寒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50ECFD1-0635-41B0-8944-08D894ABCFCE}"/>
              </a:ext>
            </a:extLst>
          </p:cNvPr>
          <p:cNvSpPr/>
          <p:nvPr/>
        </p:nvSpPr>
        <p:spPr>
          <a:xfrm>
            <a:off x="2772013" y="5248293"/>
            <a:ext cx="6647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二十四节气测定于我国战国时期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3671076C-FC8F-4239-97C4-6EE774FBA2BB}"/>
              </a:ext>
            </a:extLst>
          </p:cNvPr>
          <p:cNvSpPr/>
          <p:nvPr/>
        </p:nvSpPr>
        <p:spPr>
          <a:xfrm>
            <a:off x="2147775" y="5459816"/>
            <a:ext cx="223284" cy="223284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1DB30E99-3AE9-4F76-9B8E-1454E0E0513F}"/>
              </a:ext>
            </a:extLst>
          </p:cNvPr>
          <p:cNvSpPr/>
          <p:nvPr/>
        </p:nvSpPr>
        <p:spPr>
          <a:xfrm>
            <a:off x="9820937" y="5459816"/>
            <a:ext cx="223284" cy="223284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530500"/>
      </p:ext>
    </p:extLst>
  </p:cSld>
  <p:clrMapOvr>
    <a:masterClrMapping/>
  </p:clrMapOvr>
  <p:transition spd="slow" advClick="0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0408C25-A500-40A3-B3CF-3391B0DE70B3}"/>
              </a:ext>
            </a:extLst>
          </p:cNvPr>
          <p:cNvSpPr/>
          <p:nvPr/>
        </p:nvSpPr>
        <p:spPr>
          <a:xfrm>
            <a:off x="6481274" y="2946072"/>
            <a:ext cx="394467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二十四节气是我国古代劳动人民的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独创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，它反映了气候寒暖的变化，对农业生产有着重大指导作用，至今我国民间仍然用它来掌握农时，指导耕作。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EB23E6F-FFAE-4AF3-B551-536FB2CA98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40" b="12263"/>
          <a:stretch/>
        </p:blipFill>
        <p:spPr>
          <a:xfrm>
            <a:off x="659219" y="914400"/>
            <a:ext cx="5075274" cy="544386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8B75D05-883A-4D63-80BE-71CD0623CE79}"/>
              </a:ext>
            </a:extLst>
          </p:cNvPr>
          <p:cNvSpPr txBox="1"/>
          <p:nvPr/>
        </p:nvSpPr>
        <p:spPr>
          <a:xfrm>
            <a:off x="7437951" y="190382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历史意义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8A6A023C-1270-473A-B7B3-D8997510812C}"/>
              </a:ext>
            </a:extLst>
          </p:cNvPr>
          <p:cNvCxnSpPr>
            <a:cxnSpLocks/>
          </p:cNvCxnSpPr>
          <p:nvPr/>
        </p:nvCxnSpPr>
        <p:spPr>
          <a:xfrm>
            <a:off x="6274670" y="2748111"/>
            <a:ext cx="4357887" cy="0"/>
          </a:xfrm>
          <a:prstGeom prst="line">
            <a:avLst/>
          </a:prstGeom>
          <a:ln>
            <a:solidFill>
              <a:srgbClr val="9B6B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481468"/>
      </p:ext>
    </p:extLst>
  </p:cSld>
  <p:clrMapOvr>
    <a:masterClrMapping/>
  </p:clrMapOvr>
  <p:transition spd="slow" advClick="0" advTm="3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614F0D-3166-4A25-B665-28980F645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8884" y="865100"/>
            <a:ext cx="3968298" cy="512779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CB9B46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348B2EC-C4D8-4D1B-89DF-5CBBCCC51381}"/>
              </a:ext>
            </a:extLst>
          </p:cNvPr>
          <p:cNvSpPr/>
          <p:nvPr/>
        </p:nvSpPr>
        <p:spPr>
          <a:xfrm>
            <a:off x="1294818" y="2721405"/>
            <a:ext cx="441251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扁鹊是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春秋战国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时期名医。少时学医于长桑君，尽传其医术禁方，擅长各科。在赵为妇科，在周为五官科，在秦为儿科，名闻天下。扁鹊奠定了中医学的切脉诊断方法，开启了中医学的先河。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FF93C6A-A4BF-4CA6-8D6C-56F733B7EA05}"/>
              </a:ext>
            </a:extLst>
          </p:cNvPr>
          <p:cNvSpPr txBox="1"/>
          <p:nvPr/>
        </p:nvSpPr>
        <p:spPr>
          <a:xfrm>
            <a:off x="2485411" y="169116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神医扁鹊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5F891B63-6538-47AA-B43F-5BB1595F112E}"/>
              </a:ext>
            </a:extLst>
          </p:cNvPr>
          <p:cNvCxnSpPr>
            <a:cxnSpLocks/>
          </p:cNvCxnSpPr>
          <p:nvPr/>
        </p:nvCxnSpPr>
        <p:spPr>
          <a:xfrm>
            <a:off x="1322130" y="2535460"/>
            <a:ext cx="4357887" cy="0"/>
          </a:xfrm>
          <a:prstGeom prst="line">
            <a:avLst/>
          </a:prstGeom>
          <a:ln>
            <a:solidFill>
              <a:srgbClr val="9B6B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0223309"/>
      </p:ext>
    </p:extLst>
  </p:cSld>
  <p:clrMapOvr>
    <a:masterClrMapping/>
  </p:clrMapOvr>
  <p:transition spd="slow" advClick="0" advTm="3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5BE24EE-AB0E-4F49-A011-9F4265886EA2}"/>
              </a:ext>
            </a:extLst>
          </p:cNvPr>
          <p:cNvSpPr/>
          <p:nvPr/>
        </p:nvSpPr>
        <p:spPr>
          <a:xfrm>
            <a:off x="0" y="829339"/>
            <a:ext cx="12192000" cy="2083981"/>
          </a:xfrm>
          <a:prstGeom prst="rect">
            <a:avLst/>
          </a:prstGeom>
          <a:solidFill>
            <a:srgbClr val="CB9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A5B545B-0BF4-41F0-86A3-D45B0A28F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01701" y="3365202"/>
            <a:ext cx="5409732" cy="3212237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3FEB1DDB-AC2F-46EF-9EA2-D94673B2FACD}"/>
              </a:ext>
            </a:extLst>
          </p:cNvPr>
          <p:cNvSpPr/>
          <p:nvPr/>
        </p:nvSpPr>
        <p:spPr>
          <a:xfrm>
            <a:off x="1906773" y="1185529"/>
            <a:ext cx="1371600" cy="1371600"/>
          </a:xfrm>
          <a:prstGeom prst="ellipse">
            <a:avLst/>
          </a:prstGeom>
          <a:solidFill>
            <a:srgbClr val="E5C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solidFill>
                  <a:srgbClr val="9B6B56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望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921B0B8-7B85-4B5B-AA2E-594F3496FEE8}"/>
              </a:ext>
            </a:extLst>
          </p:cNvPr>
          <p:cNvSpPr/>
          <p:nvPr/>
        </p:nvSpPr>
        <p:spPr>
          <a:xfrm>
            <a:off x="4242391" y="1185529"/>
            <a:ext cx="1371600" cy="1371600"/>
          </a:xfrm>
          <a:prstGeom prst="ellipse">
            <a:avLst/>
          </a:prstGeom>
          <a:solidFill>
            <a:srgbClr val="E5C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solidFill>
                  <a:srgbClr val="9B6B56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闻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E2CD49DE-BAF3-4ADD-8F62-62A1F918B7A7}"/>
              </a:ext>
            </a:extLst>
          </p:cNvPr>
          <p:cNvSpPr/>
          <p:nvPr/>
        </p:nvSpPr>
        <p:spPr>
          <a:xfrm>
            <a:off x="6578009" y="1185529"/>
            <a:ext cx="1371600" cy="1371600"/>
          </a:xfrm>
          <a:prstGeom prst="ellipse">
            <a:avLst/>
          </a:prstGeom>
          <a:solidFill>
            <a:srgbClr val="E5C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solidFill>
                  <a:srgbClr val="9B6B56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问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FE0A4C21-413E-4D41-84A1-5CD0CB84821D}"/>
              </a:ext>
            </a:extLst>
          </p:cNvPr>
          <p:cNvSpPr/>
          <p:nvPr/>
        </p:nvSpPr>
        <p:spPr>
          <a:xfrm>
            <a:off x="8913627" y="1185529"/>
            <a:ext cx="1371600" cy="1371600"/>
          </a:xfrm>
          <a:prstGeom prst="ellipse">
            <a:avLst/>
          </a:prstGeom>
          <a:solidFill>
            <a:srgbClr val="E5C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solidFill>
                  <a:srgbClr val="9B6B56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切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F138037-102B-45F4-9220-C2B45F587D9E}"/>
              </a:ext>
            </a:extLst>
          </p:cNvPr>
          <p:cNvSpPr/>
          <p:nvPr/>
        </p:nvSpPr>
        <p:spPr>
          <a:xfrm>
            <a:off x="6468790" y="3733479"/>
            <a:ext cx="47215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扁鹊应用了中医全面的诊断技术，即后来中医总结的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四诊法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：望诊、闻诊、问诊和切诊，当时称它们为望色、听声、写影和切脉。被尊为医祖。</a:t>
            </a:r>
          </a:p>
        </p:txBody>
      </p:sp>
    </p:spTree>
    <p:extLst>
      <p:ext uri="{BB962C8B-B14F-4D97-AF65-F5344CB8AC3E}">
        <p14:creationId xmlns:p14="http://schemas.microsoft.com/office/powerpoint/2010/main" val="90505718"/>
      </p:ext>
    </p:extLst>
  </p:cSld>
  <p:clrMapOvr>
    <a:masterClrMapping/>
  </p:clrMapOvr>
  <p:transition spd="slow" advClick="0" advTm="3000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3E7EFAE8-DF9F-4002-B3AB-88DCE86BD761}"/>
              </a:ext>
            </a:extLst>
          </p:cNvPr>
          <p:cNvSpPr/>
          <p:nvPr/>
        </p:nvSpPr>
        <p:spPr>
          <a:xfrm>
            <a:off x="1219200" y="1764200"/>
            <a:ext cx="493705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屈原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，战国时期楚国诗人、政治家。少年时受过良好的教育，博闻强识，志向远大。早年受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楚怀王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信任，任左徒、三闾大夫，兼管内政外交大事。 他提倡“美政”，主张对内举贤任能，修明法度，对外力主联齐抗秦。因遭贵族排挤毁谤，被先后流放至汉北和沅湘流域。秦将白起攻破楚都郢后，屈原自沉于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汨罗江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，以身殉国。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56B681-1A85-43F4-B3C6-014E49AF1F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88"/>
          <a:stretch/>
        </p:blipFill>
        <p:spPr>
          <a:xfrm>
            <a:off x="6592186" y="432275"/>
            <a:ext cx="5145558" cy="614561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EB3E946-715E-4A80-9B60-A16CE1C76C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33" y="1350331"/>
            <a:ext cx="6113733" cy="25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659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3000">
        <p15:prstTrans prst="peelOff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7AAD9EB-79D8-45D6-A276-6865B3D0FA38}"/>
              </a:ext>
            </a:extLst>
          </p:cNvPr>
          <p:cNvSpPr/>
          <p:nvPr/>
        </p:nvSpPr>
        <p:spPr>
          <a:xfrm>
            <a:off x="5110716" y="1711312"/>
            <a:ext cx="608536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屈原是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中国历史上第一位伟大的爱国诗人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中国浪漫主义文学的奠基人，“楚辞”的创立者和代表作者，开辟了“香草美人”的传统，被誉为“中华诗祖”、“辞赋之祖”。屈原的出现，标志着中国诗歌进入了一个由集体歌唱到个人独创的新时代。屈原的主要作品有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离骚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》《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九歌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》《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九章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》《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天问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等。以屈原作品为主体的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楚辞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是中国浪漫主义文学的源头之一，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诗经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并称“风骚”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，对后世诗歌产生了深远影响。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F085E39-B78B-4BE8-98BE-B56F844B5B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4" r="12687"/>
          <a:stretch/>
        </p:blipFill>
        <p:spPr>
          <a:xfrm>
            <a:off x="645041" y="540062"/>
            <a:ext cx="4317731" cy="577787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07D7621-6AED-4537-9914-4D1202AAB9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385" y="1254637"/>
            <a:ext cx="7135716" cy="29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554536"/>
      </p:ext>
    </p:extLst>
  </p:cSld>
  <p:clrMapOvr>
    <a:masterClrMapping/>
  </p:clrMapOvr>
  <p:transition spd="slow" advClick="0" advTm="3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A55E676-5F8F-4E44-B8A3-58C7FE6E9704}"/>
              </a:ext>
            </a:extLst>
          </p:cNvPr>
          <p:cNvSpPr/>
          <p:nvPr/>
        </p:nvSpPr>
        <p:spPr>
          <a:xfrm>
            <a:off x="0" y="1233377"/>
            <a:ext cx="12192000" cy="3094074"/>
          </a:xfrm>
          <a:prstGeom prst="rect">
            <a:avLst/>
          </a:prstGeom>
          <a:solidFill>
            <a:srgbClr val="CB9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D44C83E-4672-4E83-A179-CB25BD95F4A6}"/>
              </a:ext>
            </a:extLst>
          </p:cNvPr>
          <p:cNvSpPr/>
          <p:nvPr/>
        </p:nvSpPr>
        <p:spPr>
          <a:xfrm>
            <a:off x="2053868" y="1881642"/>
            <a:ext cx="8084264" cy="1797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日月忽其不淹兮，春与秋其代序</a:t>
            </a:r>
            <a:endParaRPr lang="en-US" altLang="zh-CN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7000"/>
              </a:lnSpc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惟草木之零落兮，恐美人之迟暮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63294B-B29B-42A4-A2DB-20F6D10B6E99}"/>
              </a:ext>
            </a:extLst>
          </p:cNvPr>
          <p:cNvSpPr/>
          <p:nvPr/>
        </p:nvSpPr>
        <p:spPr>
          <a:xfrm>
            <a:off x="1772093" y="4975716"/>
            <a:ext cx="864781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离骚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以理想与现实的冲突为主线，以花草禽鸟作象征，借助于自传性回忆中的情感激荡，和复沓纷至、倏生倏灭的幻境交替展开全诗。</a:t>
            </a:r>
          </a:p>
        </p:txBody>
      </p:sp>
    </p:spTree>
    <p:extLst>
      <p:ext uri="{BB962C8B-B14F-4D97-AF65-F5344CB8AC3E}">
        <p14:creationId xmlns:p14="http://schemas.microsoft.com/office/powerpoint/2010/main" val="4186868054"/>
      </p:ext>
    </p:extLst>
  </p:cSld>
  <p:clrMapOvr>
    <a:masterClrMapping/>
  </p:clrMapOvr>
  <p:transition spd="slow" advClick="0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77BCCAE-3895-43DC-AF3D-39AACBD9EF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551"/>
          <a:stretch/>
        </p:blipFill>
        <p:spPr>
          <a:xfrm>
            <a:off x="6425610" y="356159"/>
            <a:ext cx="4898065" cy="614568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15E57B3-26C0-4B8E-AC43-9BDF8BC06342}"/>
              </a:ext>
            </a:extLst>
          </p:cNvPr>
          <p:cNvSpPr/>
          <p:nvPr/>
        </p:nvSpPr>
        <p:spPr>
          <a:xfrm>
            <a:off x="1570075" y="1806729"/>
            <a:ext cx="441251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操吴戈兮被犀甲，车错毂兮短兵接</a:t>
            </a:r>
          </a:p>
          <a:p>
            <a:pPr algn="ctr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旌蔽日兮敌若云，矢交坠兮士争先</a:t>
            </a:r>
          </a:p>
          <a:p>
            <a:pPr algn="ctr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凌余阵兮躐余行，左骖殪兮右刃伤</a:t>
            </a:r>
          </a:p>
          <a:p>
            <a:pPr algn="ctr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霾两轮兮絷四马，援玉枹兮击鸣鼓</a:t>
            </a:r>
          </a:p>
          <a:p>
            <a:pPr algn="ctr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天时坠兮威灵怒，严杀尽兮弃原野</a:t>
            </a:r>
          </a:p>
          <a:p>
            <a:pPr algn="ctr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出不入兮往不反，平原忽兮路超远</a:t>
            </a:r>
          </a:p>
          <a:p>
            <a:pPr algn="ctr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带长剑兮挟秦弓，首身离兮心不惩</a:t>
            </a:r>
          </a:p>
          <a:p>
            <a:pPr algn="ctr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诚既勇兮又以武，终刚强兮不可凌</a:t>
            </a:r>
          </a:p>
          <a:p>
            <a:pPr algn="ctr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身既死兮神以灵，子魂魄兮为鬼雄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9518CE-A839-4DB3-AB18-4115406079DC}"/>
              </a:ext>
            </a:extLst>
          </p:cNvPr>
          <p:cNvSpPr txBox="1"/>
          <p:nvPr/>
        </p:nvSpPr>
        <p:spPr>
          <a:xfrm>
            <a:off x="2174249" y="959183"/>
            <a:ext cx="31582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九歌</a:t>
            </a:r>
            <a:r>
              <a:rPr lang="en-US" altLang="zh-CN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国殇</a:t>
            </a:r>
            <a:r>
              <a:rPr lang="en-US" altLang="zh-CN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2D2480B-DD6B-402A-884B-D35ECF289D2C}"/>
              </a:ext>
            </a:extLst>
          </p:cNvPr>
          <p:cNvCxnSpPr>
            <a:cxnSpLocks/>
          </p:cNvCxnSpPr>
          <p:nvPr/>
        </p:nvCxnSpPr>
        <p:spPr>
          <a:xfrm>
            <a:off x="1481620" y="1706121"/>
            <a:ext cx="4543497" cy="0"/>
          </a:xfrm>
          <a:prstGeom prst="line">
            <a:avLst/>
          </a:prstGeom>
          <a:ln>
            <a:solidFill>
              <a:srgbClr val="9B6B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284429"/>
      </p:ext>
    </p:extLst>
  </p:cSld>
  <p:clrMapOvr>
    <a:masterClrMapping/>
  </p:clrMapOvr>
  <p:transition spd="med" advClick="0" advTm="3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4E9DF86-F6F2-4AC3-A4B1-0E4A4F3FD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317" y="1105634"/>
            <a:ext cx="3971566" cy="464673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CB9B46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56DFC9A-341A-4672-A428-9FEA5BFEA776}"/>
              </a:ext>
            </a:extLst>
          </p:cNvPr>
          <p:cNvSpPr/>
          <p:nvPr/>
        </p:nvSpPr>
        <p:spPr>
          <a:xfrm>
            <a:off x="6096000" y="2890044"/>
            <a:ext cx="494768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颉造字是中国古代神话传说之一。仓颉，轩辕黄帝史官，曾把流传于先民中的文字加以搜集、整理和使用，在汉字创造的过程中起了重要作用，他根据野兽的脚印研究出了汉字，为中华民族的繁衍和昌盛做出了不朽的功绩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2FB0DD9-4D37-4C16-82A1-6521165AFDA4}"/>
              </a:ext>
            </a:extLst>
          </p:cNvPr>
          <p:cNvSpPr txBox="1"/>
          <p:nvPr/>
        </p:nvSpPr>
        <p:spPr>
          <a:xfrm>
            <a:off x="7554179" y="178627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仓颉造字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19A3CCA-41CD-463B-AA6D-DB19535D1FCD}"/>
              </a:ext>
            </a:extLst>
          </p:cNvPr>
          <p:cNvCxnSpPr/>
          <p:nvPr/>
        </p:nvCxnSpPr>
        <p:spPr>
          <a:xfrm>
            <a:off x="6262576" y="2668774"/>
            <a:ext cx="4614530" cy="0"/>
          </a:xfrm>
          <a:prstGeom prst="line">
            <a:avLst/>
          </a:prstGeom>
          <a:ln>
            <a:solidFill>
              <a:srgbClr val="9B6B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64968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3000">
        <p15:prstTrans prst="pageCurlDouble" invX="1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EAB9BC4-334B-47A7-9A1C-3D9C985B4710}"/>
              </a:ext>
            </a:extLst>
          </p:cNvPr>
          <p:cNvSpPr/>
          <p:nvPr/>
        </p:nvSpPr>
        <p:spPr>
          <a:xfrm>
            <a:off x="6648894" y="3275679"/>
            <a:ext cx="362215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战国时期的楚国诗人屈原在该日抱石跳汨罗江自尽，统治者为树立忠君爱国标签将端午作为纪念屈原的节日。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9AF7CDA-B8F7-4D11-8D8A-1647C9807586}"/>
              </a:ext>
            </a:extLst>
          </p:cNvPr>
          <p:cNvSpPr/>
          <p:nvPr/>
        </p:nvSpPr>
        <p:spPr>
          <a:xfrm>
            <a:off x="6648894" y="1467293"/>
            <a:ext cx="5543106" cy="1584251"/>
          </a:xfrm>
          <a:prstGeom prst="rect">
            <a:avLst/>
          </a:prstGeom>
          <a:solidFill>
            <a:srgbClr val="CB9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2A36A94-8D87-4F71-8982-ED0E7B9AF187}"/>
              </a:ext>
            </a:extLst>
          </p:cNvPr>
          <p:cNvSpPr txBox="1"/>
          <p:nvPr/>
        </p:nvSpPr>
        <p:spPr>
          <a:xfrm>
            <a:off x="6982645" y="1659253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>
                <a:solidFill>
                  <a:srgbClr val="EBD0A3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端午节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CF503EE-4DF6-4195-B5CA-8449C2BBD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08" y="-10633"/>
            <a:ext cx="5325932" cy="612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715167"/>
      </p:ext>
    </p:extLst>
  </p:cSld>
  <p:clrMapOvr>
    <a:masterClrMapping/>
  </p:clrMapOvr>
  <p:transition spd="slow" advClick="0" advTm="3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pic31.huitu.com/res/20150518/593814_20150518222053760200_1.jpg">
            <a:extLst>
              <a:ext uri="{FF2B5EF4-FFF2-40B4-BE49-F238E27FC236}">
                <a16:creationId xmlns:a16="http://schemas.microsoft.com/office/drawing/2014/main" id="{D5BDE65F-1298-4C67-A25A-483E06D2AC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28" b="42692"/>
          <a:stretch/>
        </p:blipFill>
        <p:spPr bwMode="auto">
          <a:xfrm>
            <a:off x="0" y="2806995"/>
            <a:ext cx="12192000" cy="4051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E6B41DA6-D375-4BAE-A267-016FA3B8BB7E}"/>
              </a:ext>
            </a:extLst>
          </p:cNvPr>
          <p:cNvSpPr/>
          <p:nvPr/>
        </p:nvSpPr>
        <p:spPr>
          <a:xfrm>
            <a:off x="1848683" y="1202886"/>
            <a:ext cx="84946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编钟兴起于西周，盛于春秋战国直至秦汉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53B38575-A025-48A5-9C77-8C2D742C0AD1}"/>
              </a:ext>
            </a:extLst>
          </p:cNvPr>
          <p:cNvSpPr/>
          <p:nvPr/>
        </p:nvSpPr>
        <p:spPr>
          <a:xfrm>
            <a:off x="1477924" y="1414409"/>
            <a:ext cx="223284" cy="223284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CBFB1F60-385B-444D-B70E-18BA7049810C}"/>
              </a:ext>
            </a:extLst>
          </p:cNvPr>
          <p:cNvSpPr/>
          <p:nvPr/>
        </p:nvSpPr>
        <p:spPr>
          <a:xfrm>
            <a:off x="10490792" y="1414409"/>
            <a:ext cx="223284" cy="223284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08156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drape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3012D45-75EB-4F70-BDD9-DF829DE6A149}"/>
              </a:ext>
            </a:extLst>
          </p:cNvPr>
          <p:cNvSpPr/>
          <p:nvPr/>
        </p:nvSpPr>
        <p:spPr>
          <a:xfrm>
            <a:off x="1237245" y="2781347"/>
            <a:ext cx="488388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曾侯乙墓编钟由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个钮钟、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45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个甬钟，外加楚惠王送的一件大傅钟共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65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件组成。它比欧洲十二平均律的键盘乐器的出现要早将近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年，显示了中国古代音乐文化的先进水平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D6ECC74-3869-42D8-9154-EF1DBB528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6856" y="0"/>
            <a:ext cx="4183072" cy="541592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C167866-CCEF-422C-9BCD-1E34575A143D}"/>
              </a:ext>
            </a:extLst>
          </p:cNvPr>
          <p:cNvSpPr txBox="1"/>
          <p:nvPr/>
        </p:nvSpPr>
        <p:spPr>
          <a:xfrm>
            <a:off x="2432694" y="1647739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曾侯乙编钟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31ABF66-9DAC-4607-AC5B-2BE30B7C4991}"/>
              </a:ext>
            </a:extLst>
          </p:cNvPr>
          <p:cNvCxnSpPr>
            <a:cxnSpLocks/>
          </p:cNvCxnSpPr>
          <p:nvPr/>
        </p:nvCxnSpPr>
        <p:spPr>
          <a:xfrm>
            <a:off x="1132225" y="2537708"/>
            <a:ext cx="5093928" cy="0"/>
          </a:xfrm>
          <a:prstGeom prst="line">
            <a:avLst/>
          </a:prstGeom>
          <a:ln>
            <a:solidFill>
              <a:srgbClr val="9B6B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468529"/>
      </p:ext>
    </p:extLst>
  </p:cSld>
  <p:clrMapOvr>
    <a:masterClrMapping/>
  </p:clrMapOvr>
  <p:transition spd="slow" advClick="0" advTm="3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0E028CB-846B-4CFB-91DA-4D49C2692C00}"/>
              </a:ext>
            </a:extLst>
          </p:cNvPr>
          <p:cNvSpPr/>
          <p:nvPr/>
        </p:nvSpPr>
        <p:spPr>
          <a:xfrm>
            <a:off x="5752214" y="2488318"/>
            <a:ext cx="51036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吕氏春秋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是在秦国丞相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吕不韦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持下，集合门客们编撰的一部黄老道家名著。成书于秦始皇统一中国前夕。此书以儒家学说为主干，以道家理论为基础，以名、法、墨、农、兵、阴阳家思想学说为素材，熔诸子百家学说为一炉，闪烁着博大精深的智慧之光。</a:t>
            </a:r>
          </a:p>
        </p:txBody>
      </p:sp>
      <p:pic>
        <p:nvPicPr>
          <p:cNvPr id="8194" name="Picture 2" descr="http://www.ssap.com.cn/upload/resources/image/2017/05/19/148072.jpg">
            <a:extLst>
              <a:ext uri="{FF2B5EF4-FFF2-40B4-BE49-F238E27FC236}">
                <a16:creationId xmlns:a16="http://schemas.microsoft.com/office/drawing/2014/main" id="{AB352FBF-DF49-4473-8AB4-BA108B1ED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25" y="592771"/>
            <a:ext cx="4635463" cy="583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3CD0D97-6237-47A9-A7FB-7E856B937C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214" y="2027951"/>
            <a:ext cx="6439786" cy="26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6978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3000">
        <p15:prstTrans prst="peelOff" invX="1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E68F5C9-D63F-4341-B639-80D1BFE64FBD}"/>
              </a:ext>
            </a:extLst>
          </p:cNvPr>
          <p:cNvSpPr/>
          <p:nvPr/>
        </p:nvSpPr>
        <p:spPr>
          <a:xfrm>
            <a:off x="1529315" y="1148316"/>
            <a:ext cx="913336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吕氏春秋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集先秦道家之大成，是秦道家的代表作，知识范围涉及易学、阴阳、五行、干支、养生、军事学、政治学、音律、星象、农业生产、气象、自然、历史、地理、工艺、机械等多个方面。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E237F4B-41D0-41F0-8C8C-AC29664852C3}"/>
              </a:ext>
            </a:extLst>
          </p:cNvPr>
          <p:cNvSpPr/>
          <p:nvPr/>
        </p:nvSpPr>
        <p:spPr>
          <a:xfrm>
            <a:off x="-1" y="3429000"/>
            <a:ext cx="12192000" cy="2126511"/>
          </a:xfrm>
          <a:prstGeom prst="rect">
            <a:avLst/>
          </a:prstGeom>
          <a:solidFill>
            <a:srgbClr val="CB9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9A3F7F4-26EB-4794-B0A3-EB4B3E3DB77E}"/>
              </a:ext>
            </a:extLst>
          </p:cNvPr>
          <p:cNvSpPr/>
          <p:nvPr/>
        </p:nvSpPr>
        <p:spPr>
          <a:xfrm>
            <a:off x="2002571" y="4076756"/>
            <a:ext cx="81868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你知道“一字千金”的故事么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BD8A1034-364B-4FE0-BA86-5E37296FB197}"/>
              </a:ext>
            </a:extLst>
          </p:cNvPr>
          <p:cNvSpPr/>
          <p:nvPr/>
        </p:nvSpPr>
        <p:spPr>
          <a:xfrm>
            <a:off x="1375143" y="4332765"/>
            <a:ext cx="308344" cy="308344"/>
          </a:xfrm>
          <a:prstGeom prst="ellipse">
            <a:avLst/>
          </a:prstGeom>
          <a:solidFill>
            <a:srgbClr val="E0C5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F2D43C9-53DA-4F3B-B07D-051B58A1B3FF}"/>
              </a:ext>
            </a:extLst>
          </p:cNvPr>
          <p:cNvSpPr/>
          <p:nvPr/>
        </p:nvSpPr>
        <p:spPr>
          <a:xfrm>
            <a:off x="10508510" y="4332765"/>
            <a:ext cx="308344" cy="308344"/>
          </a:xfrm>
          <a:prstGeom prst="ellipse">
            <a:avLst/>
          </a:prstGeom>
          <a:solidFill>
            <a:srgbClr val="E0C5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928096"/>
      </p:ext>
    </p:extLst>
  </p:cSld>
  <p:clrMapOvr>
    <a:masterClrMapping/>
  </p:clrMapOvr>
  <p:transition spd="slow" advClick="0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B586298-CCF2-4AAC-AECF-6DDF4D2978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64CF6E1-0DDE-45F6-B678-158534E2544A}"/>
              </a:ext>
            </a:extLst>
          </p:cNvPr>
          <p:cNvSpPr txBox="1"/>
          <p:nvPr/>
        </p:nvSpPr>
        <p:spPr>
          <a:xfrm>
            <a:off x="1401287" y="2358229"/>
            <a:ext cx="4698722" cy="2657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zh-CN" altLang="en-US" sz="8800" dirty="0"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感谢大家</a:t>
            </a:r>
            <a:endParaRPr lang="en-US" altLang="zh-CN" sz="8800" dirty="0"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  <a:p>
            <a:pPr algn="ctr">
              <a:lnSpc>
                <a:spcPts val="10000"/>
              </a:lnSpc>
            </a:pPr>
            <a:r>
              <a:rPr lang="zh-CN" altLang="en-US" sz="8800" dirty="0"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的观看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6AB789AE-CD5E-41FB-9478-5D0A9B94391E}"/>
              </a:ext>
            </a:extLst>
          </p:cNvPr>
          <p:cNvGrpSpPr/>
          <p:nvPr/>
        </p:nvGrpSpPr>
        <p:grpSpPr>
          <a:xfrm>
            <a:off x="1447824" y="1755781"/>
            <a:ext cx="4587281" cy="400110"/>
            <a:chOff x="1447824" y="1755781"/>
            <a:chExt cx="4587281" cy="40011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340EAA1-54AC-4CE3-BCF1-99BE014A09D6}"/>
                </a:ext>
              </a:extLst>
            </p:cNvPr>
            <p:cNvSpPr/>
            <p:nvPr/>
          </p:nvSpPr>
          <p:spPr>
            <a:xfrm>
              <a:off x="1670001" y="1755781"/>
              <a:ext cx="418255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第二单元  国家的产生和社会的变革</a:t>
              </a: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79DBC0BF-30FF-484F-A148-19DD9C997E0A}"/>
                </a:ext>
              </a:extLst>
            </p:cNvPr>
            <p:cNvSpPr/>
            <p:nvPr/>
          </p:nvSpPr>
          <p:spPr>
            <a:xfrm>
              <a:off x="1447824" y="1880175"/>
              <a:ext cx="150650" cy="150650"/>
            </a:xfrm>
            <a:prstGeom prst="ellipse">
              <a:avLst/>
            </a:prstGeom>
            <a:solidFill>
              <a:srgbClr val="9B6B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A160ACFF-B41C-4B3F-86C0-63E17DF5856D}"/>
                </a:ext>
              </a:extLst>
            </p:cNvPr>
            <p:cNvSpPr/>
            <p:nvPr/>
          </p:nvSpPr>
          <p:spPr>
            <a:xfrm>
              <a:off x="5884455" y="1880175"/>
              <a:ext cx="150650" cy="150650"/>
            </a:xfrm>
            <a:prstGeom prst="ellipse">
              <a:avLst/>
            </a:prstGeom>
            <a:solidFill>
              <a:srgbClr val="9B6B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345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D5A2774-4816-4867-A67D-BF80E1DEBB40}"/>
              </a:ext>
            </a:extLst>
          </p:cNvPr>
          <p:cNvSpPr txBox="1"/>
          <p:nvPr/>
        </p:nvSpPr>
        <p:spPr>
          <a:xfrm>
            <a:off x="1652955" y="1296973"/>
            <a:ext cx="902428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感谢您下载包图网平台上提供的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在包图网出售的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的保护，作品的所有权、版权和著作权归包图网所有，您下载的是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不得将包图网的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5A7BCDB-F555-46E9-ABE5-1D0F7F19CF11}"/>
              </a:ext>
            </a:extLst>
          </p:cNvPr>
          <p:cNvSpPr txBox="1"/>
          <p:nvPr/>
        </p:nvSpPr>
        <p:spPr>
          <a:xfrm>
            <a:off x="1652955" y="5112004"/>
            <a:ext cx="729708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更多精品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PPT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模板：</a:t>
            </a:r>
            <a:r>
              <a:rPr lang="en-US" altLang="zh-CN" b="1" dirty="0">
                <a:solidFill>
                  <a:schemeClr val="bg1"/>
                </a:solidFill>
                <a:hlinkClick r:id="rId2"/>
              </a:rPr>
              <a:t>http://ibaotu.com/ppt/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06F6B7B-B931-4F1C-8B27-11315B717852}"/>
              </a:ext>
            </a:extLst>
          </p:cNvPr>
          <p:cNvGrpSpPr/>
          <p:nvPr/>
        </p:nvGrpSpPr>
        <p:grpSpPr>
          <a:xfrm>
            <a:off x="9313097" y="5112004"/>
            <a:ext cx="1364139" cy="369332"/>
            <a:chOff x="8158550" y="5010841"/>
            <a:chExt cx="1364139" cy="369332"/>
          </a:xfrm>
          <a:effectLst/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BF1592F1-9ECE-4536-996B-1A86C65D63F8}"/>
                </a:ext>
              </a:extLst>
            </p:cNvPr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rgbClr val="EBD0A3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CN" altLang="en-US" dirty="0">
                <a:solidFill>
                  <a:srgbClr val="FF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7B9D1E1-0436-45EA-B874-BA762F04DBA8}"/>
                </a:ext>
              </a:extLst>
            </p:cNvPr>
            <p:cNvSpPr txBox="1"/>
            <p:nvPr/>
          </p:nvSpPr>
          <p:spPr>
            <a:xfrm>
              <a:off x="8278621" y="5010841"/>
              <a:ext cx="12440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hlinkClick r:id="rId2"/>
                </a:rPr>
                <a:t>点击进入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184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812ADA1-76EC-43F2-83FA-C3E69B8E513F}"/>
              </a:ext>
            </a:extLst>
          </p:cNvPr>
          <p:cNvSpPr/>
          <p:nvPr/>
        </p:nvSpPr>
        <p:spPr>
          <a:xfrm>
            <a:off x="0" y="2020186"/>
            <a:ext cx="12192000" cy="1754372"/>
          </a:xfrm>
          <a:prstGeom prst="rect">
            <a:avLst/>
          </a:prstGeom>
          <a:solidFill>
            <a:srgbClr val="CB9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Picture 4" descr="1">
            <a:extLst>
              <a:ext uri="{FF2B5EF4-FFF2-40B4-BE49-F238E27FC236}">
                <a16:creationId xmlns:a16="http://schemas.microsoft.com/office/drawing/2014/main" id="{10D4EB59-19BE-455C-A8F5-082E8EDA3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4225" y="1011828"/>
            <a:ext cx="5543550" cy="37766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BE7FC5B-C30C-4272-A0A9-AE4EFED9F6FF}"/>
              </a:ext>
            </a:extLst>
          </p:cNvPr>
          <p:cNvSpPr/>
          <p:nvPr/>
        </p:nvSpPr>
        <p:spPr>
          <a:xfrm>
            <a:off x="2541180" y="5473682"/>
            <a:ext cx="71096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二里头遗址出土陶器上的刻划符号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8A303DED-99E8-4CB3-93C1-3A2AD190FC10}"/>
              </a:ext>
            </a:extLst>
          </p:cNvPr>
          <p:cNvSpPr/>
          <p:nvPr/>
        </p:nvSpPr>
        <p:spPr>
          <a:xfrm>
            <a:off x="2147777" y="5685205"/>
            <a:ext cx="223284" cy="223284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F1E49AA6-44DB-4892-8F43-A1E851E0DA00}"/>
              </a:ext>
            </a:extLst>
          </p:cNvPr>
          <p:cNvSpPr/>
          <p:nvPr/>
        </p:nvSpPr>
        <p:spPr>
          <a:xfrm>
            <a:off x="9820939" y="5685205"/>
            <a:ext cx="223284" cy="223284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5766309"/>
      </p:ext>
    </p:extLst>
  </p:cSld>
  <p:clrMapOvr>
    <a:masterClrMapping/>
  </p:clrMapOvr>
  <p:transition spd="slow" advClick="0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7922B04-E601-4B86-A4F2-5D206A1C3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953" y="1079204"/>
            <a:ext cx="3515514" cy="4699591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C235878-C33D-4ACA-BF87-45A3AC13EA14}"/>
              </a:ext>
            </a:extLst>
          </p:cNvPr>
          <p:cNvSpPr/>
          <p:nvPr/>
        </p:nvSpPr>
        <p:spPr>
          <a:xfrm>
            <a:off x="1296552" y="2916473"/>
            <a:ext cx="580537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甲骨文，是中国的一种古代文字，又称“契文”、“甲骨卜辞”、殷墟文字或“龟甲兽骨文”。是汉字的早期形式，是现存中国王朝时期最古老的一种成熟文字，最早出土于河南省安阳市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殷墟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。属于上古汉语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(old chinese)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，而非上古或者原始的其他语系的语言。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F83A661-065E-4428-B379-8BF158191D76}"/>
              </a:ext>
            </a:extLst>
          </p:cNvPr>
          <p:cNvSpPr txBox="1"/>
          <p:nvPr/>
        </p:nvSpPr>
        <p:spPr>
          <a:xfrm>
            <a:off x="2721913" y="1812699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甲骨文的故事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715908B-613A-44EB-8C39-6A9601590AAD}"/>
              </a:ext>
            </a:extLst>
          </p:cNvPr>
          <p:cNvCxnSpPr>
            <a:cxnSpLocks/>
          </p:cNvCxnSpPr>
          <p:nvPr/>
        </p:nvCxnSpPr>
        <p:spPr>
          <a:xfrm>
            <a:off x="1341165" y="2695203"/>
            <a:ext cx="5716150" cy="0"/>
          </a:xfrm>
          <a:prstGeom prst="line">
            <a:avLst/>
          </a:prstGeom>
          <a:ln>
            <a:solidFill>
              <a:srgbClr val="9B6B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896136"/>
      </p:ext>
    </p:extLst>
  </p:cSld>
  <p:clrMapOvr>
    <a:masterClrMapping/>
  </p:clrMapOvr>
  <p:transition spd="slow" advClick="0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文字4">
            <a:extLst>
              <a:ext uri="{FF2B5EF4-FFF2-40B4-BE49-F238E27FC236}">
                <a16:creationId xmlns:a16="http://schemas.microsoft.com/office/drawing/2014/main" id="{CD953075-C1C7-4028-9033-BE2A9CEB5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2109233"/>
            <a:ext cx="7848600" cy="217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 descr="文字3">
            <a:extLst>
              <a:ext uri="{FF2B5EF4-FFF2-40B4-BE49-F238E27FC236}">
                <a16:creationId xmlns:a16="http://schemas.microsoft.com/office/drawing/2014/main" id="{98EE2F59-7CAE-4B87-AE9F-BC6266B80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4015894"/>
            <a:ext cx="7920038" cy="216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81E5B3D-6ED7-4599-8C5D-9A6626D7F9C6}"/>
              </a:ext>
            </a:extLst>
          </p:cNvPr>
          <p:cNvSpPr/>
          <p:nvPr/>
        </p:nvSpPr>
        <p:spPr>
          <a:xfrm>
            <a:off x="3233685" y="1082428"/>
            <a:ext cx="5724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猜一猜下列象形文字的含义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A4D6F403-9152-4F87-A656-4690BC5CE77F}"/>
              </a:ext>
            </a:extLst>
          </p:cNvPr>
          <p:cNvSpPr/>
          <p:nvPr/>
        </p:nvSpPr>
        <p:spPr>
          <a:xfrm>
            <a:off x="2802380" y="1293951"/>
            <a:ext cx="223284" cy="223284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51AA3845-AC7A-4C52-A404-56D942D8FB27}"/>
              </a:ext>
            </a:extLst>
          </p:cNvPr>
          <p:cNvSpPr/>
          <p:nvPr/>
        </p:nvSpPr>
        <p:spPr>
          <a:xfrm>
            <a:off x="9166336" y="1293951"/>
            <a:ext cx="223284" cy="223284"/>
          </a:xfrm>
          <a:prstGeom prst="ellipse">
            <a:avLst/>
          </a:prstGeom>
          <a:solidFill>
            <a:srgbClr val="9B6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221108"/>
      </p:ext>
    </p:extLst>
  </p:cSld>
  <p:clrMapOvr>
    <a:masterClrMapping/>
  </p:clrMapOvr>
  <p:transition spd="med" advClick="0" advTm="300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3E7BC08-9CBF-4F76-AE16-E6C490865750}"/>
              </a:ext>
            </a:extLst>
          </p:cNvPr>
          <p:cNvSpPr/>
          <p:nvPr/>
        </p:nvSpPr>
        <p:spPr>
          <a:xfrm>
            <a:off x="0" y="1233377"/>
            <a:ext cx="12192000" cy="2626242"/>
          </a:xfrm>
          <a:prstGeom prst="rect">
            <a:avLst/>
          </a:prstGeom>
          <a:solidFill>
            <a:srgbClr val="CB9B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1E4472F-807B-4B7E-938F-ADDD09C77145}"/>
              </a:ext>
            </a:extLst>
          </p:cNvPr>
          <p:cNvSpPr/>
          <p:nvPr/>
        </p:nvSpPr>
        <p:spPr>
          <a:xfrm>
            <a:off x="2541180" y="2084833"/>
            <a:ext cx="71096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甲骨文有哪些造字特点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369CFD7-E811-4410-A13E-E6F607F55C7B}"/>
              </a:ext>
            </a:extLst>
          </p:cNvPr>
          <p:cNvSpPr/>
          <p:nvPr/>
        </p:nvSpPr>
        <p:spPr>
          <a:xfrm>
            <a:off x="2020186" y="2392326"/>
            <a:ext cx="308344" cy="308344"/>
          </a:xfrm>
          <a:prstGeom prst="ellipse">
            <a:avLst/>
          </a:prstGeom>
          <a:solidFill>
            <a:srgbClr val="E0C5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991DF829-C4C7-47BF-AF12-C95AC4118F13}"/>
              </a:ext>
            </a:extLst>
          </p:cNvPr>
          <p:cNvSpPr/>
          <p:nvPr/>
        </p:nvSpPr>
        <p:spPr>
          <a:xfrm>
            <a:off x="9863470" y="2392326"/>
            <a:ext cx="308344" cy="308344"/>
          </a:xfrm>
          <a:prstGeom prst="ellipse">
            <a:avLst/>
          </a:prstGeom>
          <a:solidFill>
            <a:srgbClr val="E0C5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CBAA52D-A0A2-4BEF-A9E5-07986A7E0097}"/>
              </a:ext>
            </a:extLst>
          </p:cNvPr>
          <p:cNvSpPr/>
          <p:nvPr/>
        </p:nvSpPr>
        <p:spPr>
          <a:xfrm>
            <a:off x="1912974" y="4711075"/>
            <a:ext cx="8366052" cy="11182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4000"/>
              </a:lnSpc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甲骨文已经使用了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象形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指事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会意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等造字方法，具备了汉字结构的基本形式，是一种比较成熟的文字。</a:t>
            </a:r>
          </a:p>
        </p:txBody>
      </p:sp>
    </p:spTree>
    <p:extLst>
      <p:ext uri="{BB962C8B-B14F-4D97-AF65-F5344CB8AC3E}">
        <p14:creationId xmlns:p14="http://schemas.microsoft.com/office/powerpoint/2010/main" val="507603417"/>
      </p:ext>
    </p:extLst>
  </p:cSld>
  <p:clrMapOvr>
    <a:masterClrMapping/>
  </p:clrMapOvr>
  <p:transition spd="slow" advClick="0" advTm="3000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 animBg="1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0DB73E3-542A-44AD-B9B5-91B5F70CFBBA}"/>
              </a:ext>
            </a:extLst>
          </p:cNvPr>
          <p:cNvSpPr/>
          <p:nvPr/>
        </p:nvSpPr>
        <p:spPr>
          <a:xfrm>
            <a:off x="5478691" y="1928114"/>
            <a:ext cx="5202866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甲骨文记录和反映了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商朝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的政治和经济情况，是研究商周时期社会历史的重要资料。甲骨文其形体结构已有独立体趋向合体，而且出现了大量的形声字。它上承原始刻绘符号，下启青铜铭文，是汉字发展的关键形态，被称为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“最早的汉字”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。现代汉字即由甲骨文演变而来。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0F730EF-1F28-4D00-9EDA-F2F8C3E8D1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695" y="911499"/>
            <a:ext cx="3810532" cy="5077534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285A1B1-B19C-410B-9C33-CDFF92B79FCD}"/>
              </a:ext>
            </a:extLst>
          </p:cNvPr>
          <p:cNvCxnSpPr>
            <a:cxnSpLocks/>
          </p:cNvCxnSpPr>
          <p:nvPr/>
        </p:nvCxnSpPr>
        <p:spPr>
          <a:xfrm>
            <a:off x="5222049" y="1717005"/>
            <a:ext cx="5716150" cy="0"/>
          </a:xfrm>
          <a:prstGeom prst="line">
            <a:avLst/>
          </a:prstGeom>
          <a:ln>
            <a:solidFill>
              <a:srgbClr val="9B6B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A231754-4C8B-4221-9AB8-8664F05E13C2}"/>
              </a:ext>
            </a:extLst>
          </p:cNvPr>
          <p:cNvCxnSpPr>
            <a:cxnSpLocks/>
          </p:cNvCxnSpPr>
          <p:nvPr/>
        </p:nvCxnSpPr>
        <p:spPr>
          <a:xfrm>
            <a:off x="5222049" y="5463210"/>
            <a:ext cx="5716150" cy="0"/>
          </a:xfrm>
          <a:prstGeom prst="line">
            <a:avLst/>
          </a:prstGeom>
          <a:ln>
            <a:solidFill>
              <a:srgbClr val="9B6B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67107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3000">
        <p15:prstTrans prst="peelOff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6F2B28A-FB71-4381-832C-CBBE4FA5E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680" y="1648048"/>
            <a:ext cx="5376690" cy="473148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087121F-DA85-4A68-8095-1D1BD96D3C2F}"/>
              </a:ext>
            </a:extLst>
          </p:cNvPr>
          <p:cNvSpPr/>
          <p:nvPr/>
        </p:nvSpPr>
        <p:spPr>
          <a:xfrm>
            <a:off x="1127781" y="2636881"/>
            <a:ext cx="414669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竹简，古代用来写字的竹片，也指写了字的竹片。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战国</a:t>
            </a: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至魏晋时代的书写材料。是削制成的狭长竹片（也有木片，称木简），牍比简宽厚，竹制称竹牍，木制称木牍。均用毛笔墨书。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EE4E1D6-2C57-4286-BADB-5159ED927E42}"/>
              </a:ext>
            </a:extLst>
          </p:cNvPr>
          <p:cNvSpPr txBox="1"/>
          <p:nvPr/>
        </p:nvSpPr>
        <p:spPr>
          <a:xfrm>
            <a:off x="1954635" y="1722479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竹简的演化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87C5BBA0-D3FC-4CFB-81E2-A9F05500DCB5}"/>
              </a:ext>
            </a:extLst>
          </p:cNvPr>
          <p:cNvCxnSpPr>
            <a:cxnSpLocks/>
          </p:cNvCxnSpPr>
          <p:nvPr/>
        </p:nvCxnSpPr>
        <p:spPr>
          <a:xfrm>
            <a:off x="1075350" y="2502845"/>
            <a:ext cx="4251560" cy="0"/>
          </a:xfrm>
          <a:prstGeom prst="line">
            <a:avLst/>
          </a:prstGeom>
          <a:ln>
            <a:solidFill>
              <a:srgbClr val="9B6B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963374"/>
      </p:ext>
    </p:extLst>
  </p:cSld>
  <p:clrMapOvr>
    <a:masterClrMapping/>
  </p:clrMapOvr>
  <p:transition spd="slow" advClick="0" advTm="3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7628CDC-8AB7-40F3-9BFC-48E897E450A8}"/>
              </a:ext>
            </a:extLst>
          </p:cNvPr>
          <p:cNvSpPr/>
          <p:nvPr/>
        </p:nvSpPr>
        <p:spPr>
          <a:xfrm>
            <a:off x="6096000" y="2679980"/>
            <a:ext cx="454010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600"/>
              </a:lnSpc>
            </a:pPr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早期的文字刻在甲骨和钟鼎上，由于其材料的局限，难以广泛的传播， 所以直至殷商时期，掌握文字的仍只有上层社会的百余人，这极大地限制了文化和思想的传播，这一切直到竹简的出现才得改变。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FEA00D2-D76C-47A8-B298-BAE11BE84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162" y="2056418"/>
            <a:ext cx="4365751" cy="348588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43F176D-27C6-4F0C-9B4F-0196AA36AF12}"/>
              </a:ext>
            </a:extLst>
          </p:cNvPr>
          <p:cNvSpPr txBox="1"/>
          <p:nvPr/>
        </p:nvSpPr>
        <p:spPr>
          <a:xfrm>
            <a:off x="7119556" y="1573623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产生的原因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3E91786C-4852-4C4B-947E-9D32E0FAF244}"/>
              </a:ext>
            </a:extLst>
          </p:cNvPr>
          <p:cNvCxnSpPr>
            <a:cxnSpLocks/>
          </p:cNvCxnSpPr>
          <p:nvPr/>
        </p:nvCxnSpPr>
        <p:spPr>
          <a:xfrm>
            <a:off x="6070150" y="2449967"/>
            <a:ext cx="4591803" cy="0"/>
          </a:xfrm>
          <a:prstGeom prst="line">
            <a:avLst/>
          </a:prstGeom>
          <a:ln>
            <a:solidFill>
              <a:srgbClr val="9B6B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755500"/>
      </p:ext>
    </p:extLst>
  </p:cSld>
  <p:clrMapOvr>
    <a:masterClrMapping/>
  </p:clrMapOvr>
  <p:transition spd="slow" advClick="0" advTm="3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2242</Words>
  <Application>Microsoft Office PowerPoint</Application>
  <PresentationFormat>Widescreen</PresentationFormat>
  <Paragraphs>77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等线</vt:lpstr>
      <vt:lpstr>等线 Light</vt:lpstr>
      <vt:lpstr>微软雅黑</vt:lpstr>
      <vt:lpstr>叶根友特楷简体</vt:lpstr>
      <vt:lpstr>Arial</vt:lpstr>
      <vt:lpstr>UTM ThuPhap Thien An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高志远</dc:creator>
  <cp:lastModifiedBy>Vu Thanh Trung</cp:lastModifiedBy>
  <cp:revision>141</cp:revision>
  <dcterms:created xsi:type="dcterms:W3CDTF">2017-12-14T07:35:40Z</dcterms:created>
  <dcterms:modified xsi:type="dcterms:W3CDTF">2021-07-31T04:53:06Z</dcterms:modified>
</cp:coreProperties>
</file>

<file path=docProps/thumbnail.jpeg>
</file>